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8" r:id="rId3"/>
    <p:sldId id="261" r:id="rId4"/>
    <p:sldId id="260" r:id="rId5"/>
    <p:sldId id="25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6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3"/>
    <p:restoredTop sz="94674"/>
  </p:normalViewPr>
  <p:slideViewPr>
    <p:cSldViewPr snapToGrid="0" snapToObjects="1">
      <p:cViewPr varScale="1">
        <p:scale>
          <a:sx n="117" d="100"/>
          <a:sy n="117" d="100"/>
        </p:scale>
        <p:origin x="20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714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79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4274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864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45769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6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974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23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702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09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555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6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07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702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1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537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06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3" Type="http://schemas.openxmlformats.org/officeDocument/2006/relationships/image" Target="../media/image2.tiff"/><Relationship Id="rId21" Type="http://schemas.openxmlformats.org/officeDocument/2006/relationships/image" Target="../media/image20.tiff"/><Relationship Id="rId7" Type="http://schemas.openxmlformats.org/officeDocument/2006/relationships/image" Target="../media/image6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tiff"/><Relationship Id="rId2" Type="http://schemas.openxmlformats.org/officeDocument/2006/relationships/image" Target="../media/image1.tiff"/><Relationship Id="rId16" Type="http://schemas.openxmlformats.org/officeDocument/2006/relationships/image" Target="../media/image15.tiff"/><Relationship Id="rId20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tiff"/><Relationship Id="rId5" Type="http://schemas.openxmlformats.org/officeDocument/2006/relationships/image" Target="../media/image4.tiff"/><Relationship Id="rId15" Type="http://schemas.openxmlformats.org/officeDocument/2006/relationships/image" Target="../media/image14.png"/><Relationship Id="rId23" Type="http://schemas.openxmlformats.org/officeDocument/2006/relationships/image" Target="../media/image22.tiff"/><Relationship Id="rId10" Type="http://schemas.openxmlformats.org/officeDocument/2006/relationships/image" Target="../media/image9.tiff"/><Relationship Id="rId19" Type="http://schemas.openxmlformats.org/officeDocument/2006/relationships/image" Target="../media/image18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amplify-angular-app.s3-website-us-east-1.amazonaw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94304-B4C1-8E42-8CDD-E936A95511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/>
          <a:lstStyle/>
          <a:p>
            <a:r>
              <a:rPr lang="en-US" dirty="0"/>
              <a:t>iChappal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6D23D5-6BD0-DE40-A6A8-5B4D1952F1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/>
          <a:lstStyle/>
          <a:p>
            <a:r>
              <a:rPr lang="en-US"/>
              <a:t>An AI powered Fitness App..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316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86AB0-C391-F546-B14F-DE0386A8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5AFD7-FB5A-514D-9E95-7ED4B453B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Realtime Fitness monitoring Application</a:t>
            </a:r>
          </a:p>
          <a:p>
            <a:r>
              <a:rPr lang="en-US" dirty="0"/>
              <a:t>Across device access</a:t>
            </a:r>
          </a:p>
          <a:p>
            <a:r>
              <a:rPr lang="en-US" dirty="0"/>
              <a:t>Realtime prediction</a:t>
            </a:r>
          </a:p>
        </p:txBody>
      </p:sp>
    </p:spTree>
    <p:extLst>
      <p:ext uri="{BB962C8B-B14F-4D97-AF65-F5344CB8AC3E}">
        <p14:creationId xmlns:p14="http://schemas.microsoft.com/office/powerpoint/2010/main" val="220795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8DF4D7F6-81B5-452A-9CE6-76D81F91D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D194D1-3C3D-C243-B0B8-15EEA51F3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2" y="609600"/>
            <a:ext cx="8596668" cy="1320800"/>
          </a:xfrm>
        </p:spPr>
        <p:txBody>
          <a:bodyPr>
            <a:normAutofit/>
          </a:bodyPr>
          <a:lstStyle/>
          <a:p>
            <a:r>
              <a:rPr lang="en-US" dirty="0"/>
              <a:t>Technology Highlights</a:t>
            </a:r>
          </a:p>
        </p:txBody>
      </p:sp>
      <p:sp>
        <p:nvSpPr>
          <p:cNvPr id="17" name="Isosceles Triangle 9">
            <a:extLst>
              <a:ext uri="{FF2B5EF4-FFF2-40B4-BE49-F238E27FC236}">
                <a16:creationId xmlns:a16="http://schemas.microsoft.com/office/drawing/2014/main" id="{4600514D-20FB-4559-97DC-D1DC39E6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Isosceles Triangle 11">
            <a:extLst>
              <a:ext uri="{FF2B5EF4-FFF2-40B4-BE49-F238E27FC236}">
                <a16:creationId xmlns:a16="http://schemas.microsoft.com/office/drawing/2014/main" id="{266F638A-E405-4AC0-B984-72E5813B0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38534" y="3818467"/>
            <a:ext cx="4450292" cy="3039533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D1CBE93-B17D-4509-843C-82287C380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134600" y="0"/>
            <a:ext cx="1727200" cy="6858000"/>
          </a:xfrm>
          <a:prstGeom prst="line">
            <a:avLst/>
          </a:prstGeom>
          <a:ln w="15875" cap="sq">
            <a:solidFill>
              <a:schemeClr val="accent2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6277B4-6A43-48AB-89B2-344222161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573F5-4EDB-B646-829E-79D4904645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072" y="1498341"/>
            <a:ext cx="8470898" cy="342926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Android Mobile App</a:t>
            </a:r>
          </a:p>
          <a:p>
            <a:r>
              <a:rPr lang="en-US" dirty="0"/>
              <a:t>Web App</a:t>
            </a:r>
          </a:p>
          <a:p>
            <a:r>
              <a:rPr lang="en-US" dirty="0"/>
              <a:t>Chat Bot – Alexa</a:t>
            </a:r>
          </a:p>
          <a:p>
            <a:r>
              <a:rPr lang="en-US" dirty="0"/>
              <a:t>Kafka</a:t>
            </a:r>
          </a:p>
          <a:p>
            <a:r>
              <a:rPr lang="en-US" dirty="0"/>
              <a:t>TensotFlow.JS</a:t>
            </a:r>
          </a:p>
          <a:p>
            <a:r>
              <a:rPr lang="en-US" dirty="0"/>
              <a:t>TensorFlow Lite</a:t>
            </a:r>
          </a:p>
          <a:p>
            <a:r>
              <a:rPr lang="en-US" dirty="0"/>
              <a:t>Spark Stream, MLlib</a:t>
            </a:r>
          </a:p>
          <a:p>
            <a:r>
              <a:rPr lang="en-US" dirty="0"/>
              <a:t>Realtime Firebase DB</a:t>
            </a:r>
          </a:p>
          <a:p>
            <a:r>
              <a:rPr lang="en-US" dirty="0"/>
              <a:t>Dashboard</a:t>
            </a:r>
          </a:p>
          <a:p>
            <a:r>
              <a:rPr lang="en-US" dirty="0"/>
              <a:t>Website serverless deployment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7B538D5-95DB-47ED-9CB4-34AE5BF78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5641" y="0"/>
            <a:ext cx="1766359" cy="6858000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7456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80B86A7-A1EC-475B-9166-88902B033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2C29CB1-9F74-4879-A6AF-AEA67B6F1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7E2C7115-5336-410C-AD71-0F0952A2E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E05CECA-C1AD-694A-8C95-89DB2FD79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27" y="249388"/>
            <a:ext cx="8596668" cy="1320800"/>
          </a:xfrm>
        </p:spPr>
        <p:txBody>
          <a:bodyPr/>
          <a:lstStyle/>
          <a:p>
            <a:r>
              <a:rPr lang="en-US" dirty="0"/>
              <a:t>Architecture diagram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4D258BF-D472-7148-8CC3-78DEAAA2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264" y="2451749"/>
            <a:ext cx="701985" cy="7019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339735-EBFA-B94A-BB27-2CEBA2B10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967" y="1472409"/>
            <a:ext cx="540401" cy="4912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267B470-FF3C-3D46-86C5-1D7CDC13F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726" y="4908651"/>
            <a:ext cx="1115242" cy="832220"/>
          </a:xfrm>
          <a:prstGeom prst="rect">
            <a:avLst/>
          </a:prstGeom>
        </p:spPr>
      </p:pic>
      <p:sp>
        <p:nvSpPr>
          <p:cNvPr id="17" name="Google Shape;90;p13">
            <a:extLst>
              <a:ext uri="{FF2B5EF4-FFF2-40B4-BE49-F238E27FC236}">
                <a16:creationId xmlns:a16="http://schemas.microsoft.com/office/drawing/2014/main" id="{5C91273E-9382-BB40-AABA-CA3F90B229F0}"/>
              </a:ext>
            </a:extLst>
          </p:cNvPr>
          <p:cNvSpPr txBox="1"/>
          <p:nvPr/>
        </p:nvSpPr>
        <p:spPr>
          <a:xfrm>
            <a:off x="2739107" y="488557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Web App in Browser</a:t>
            </a:r>
            <a:endParaRPr dirty="0"/>
          </a:p>
        </p:txBody>
      </p:sp>
      <p:sp>
        <p:nvSpPr>
          <p:cNvPr id="18" name="Google Shape;97;p13">
            <a:extLst>
              <a:ext uri="{FF2B5EF4-FFF2-40B4-BE49-F238E27FC236}">
                <a16:creationId xmlns:a16="http://schemas.microsoft.com/office/drawing/2014/main" id="{91CE30DE-D12C-064C-B5E0-BAAACC66B859}"/>
              </a:ext>
            </a:extLst>
          </p:cNvPr>
          <p:cNvSpPr txBox="1"/>
          <p:nvPr/>
        </p:nvSpPr>
        <p:spPr>
          <a:xfrm>
            <a:off x="2994098" y="3058343"/>
            <a:ext cx="762000" cy="170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S3 Bucket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" name="Google Shape;104;p13">
            <a:extLst>
              <a:ext uri="{FF2B5EF4-FFF2-40B4-BE49-F238E27FC236}">
                <a16:creationId xmlns:a16="http://schemas.microsoft.com/office/drawing/2014/main" id="{1CCA51CF-45C7-FF4B-A8C8-5338C9DEF22B}"/>
              </a:ext>
            </a:extLst>
          </p:cNvPr>
          <p:cNvSpPr txBox="1"/>
          <p:nvPr/>
        </p:nvSpPr>
        <p:spPr>
          <a:xfrm>
            <a:off x="3314687" y="326659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HTML, CSS, JavaScript, Images, etc.</a:t>
            </a:r>
            <a:endParaRPr dirty="0"/>
          </a:p>
        </p:txBody>
      </p:sp>
      <p:sp>
        <p:nvSpPr>
          <p:cNvPr id="22" name="Google Shape;107;p13">
            <a:extLst>
              <a:ext uri="{FF2B5EF4-FFF2-40B4-BE49-F238E27FC236}">
                <a16:creationId xmlns:a16="http://schemas.microsoft.com/office/drawing/2014/main" id="{F1982B4F-762D-0944-AA51-056639DB6DF1}"/>
              </a:ext>
            </a:extLst>
          </p:cNvPr>
          <p:cNvSpPr txBox="1"/>
          <p:nvPr/>
        </p:nvSpPr>
        <p:spPr>
          <a:xfrm>
            <a:off x="2739107" y="2252996"/>
            <a:ext cx="1029177" cy="315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AWS Lambda</a:t>
            </a:r>
            <a:endParaRPr dirty="0"/>
          </a:p>
        </p:txBody>
      </p:sp>
      <p:sp>
        <p:nvSpPr>
          <p:cNvPr id="24" name="Google Shape;122;p13">
            <a:extLst>
              <a:ext uri="{FF2B5EF4-FFF2-40B4-BE49-F238E27FC236}">
                <a16:creationId xmlns:a16="http://schemas.microsoft.com/office/drawing/2014/main" id="{980EFD88-2FBC-824F-902F-7784D9FA9BF7}"/>
              </a:ext>
            </a:extLst>
          </p:cNvPr>
          <p:cNvSpPr txBox="1"/>
          <p:nvPr/>
        </p:nvSpPr>
        <p:spPr>
          <a:xfrm>
            <a:off x="5831287" y="6150402"/>
            <a:ext cx="972762" cy="239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Mobile App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" name="Google Shape;153;p13">
            <a:extLst>
              <a:ext uri="{FF2B5EF4-FFF2-40B4-BE49-F238E27FC236}">
                <a16:creationId xmlns:a16="http://schemas.microsoft.com/office/drawing/2014/main" id="{3FE0EFEF-25B5-D843-8DAD-49A1E3BB6AE7}"/>
              </a:ext>
            </a:extLst>
          </p:cNvPr>
          <p:cNvSpPr txBox="1"/>
          <p:nvPr/>
        </p:nvSpPr>
        <p:spPr>
          <a:xfrm>
            <a:off x="7256491" y="5077450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Kafka 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F7E8D-10C0-2D4B-A82C-687FB17C64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4177" y="4941118"/>
            <a:ext cx="673687" cy="120349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5199F3-3EF5-504C-842C-97D899D697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185" y="1551207"/>
            <a:ext cx="636547" cy="66151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6F6E471-8D97-7145-B352-5DD9C9F7E4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704" y="1516777"/>
            <a:ext cx="713109" cy="74528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FF32AC-411D-C34D-AF32-20823EB64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862" y="3705153"/>
            <a:ext cx="1356050" cy="132324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E40815A-AF57-A945-8F86-64D53B918D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04" y="1967948"/>
            <a:ext cx="363690" cy="418794"/>
          </a:xfrm>
          <a:prstGeom prst="rect">
            <a:avLst/>
          </a:prstGeom>
        </p:spPr>
      </p:pic>
      <p:sp>
        <p:nvSpPr>
          <p:cNvPr id="31" name="Shape 319">
            <a:extLst>
              <a:ext uri="{FF2B5EF4-FFF2-40B4-BE49-F238E27FC236}">
                <a16:creationId xmlns:a16="http://schemas.microsoft.com/office/drawing/2014/main" id="{8D771710-2F4F-1E44-A826-B00CF0E81B96}"/>
              </a:ext>
            </a:extLst>
          </p:cNvPr>
          <p:cNvSpPr txBox="1"/>
          <p:nvPr/>
        </p:nvSpPr>
        <p:spPr>
          <a:xfrm>
            <a:off x="968737" y="2228717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i="0" u="none" strike="noStrike" cap="none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Alexa Skill Interface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D090C60-BCD9-EC4A-BFF8-C951443E5923}"/>
              </a:ext>
            </a:extLst>
          </p:cNvPr>
          <p:cNvSpPr/>
          <p:nvPr/>
        </p:nvSpPr>
        <p:spPr>
          <a:xfrm>
            <a:off x="1015096" y="1191028"/>
            <a:ext cx="2947833" cy="2046243"/>
          </a:xfrm>
          <a:prstGeom prst="roundRect">
            <a:avLst>
              <a:gd name="adj" fmla="val 9818"/>
            </a:avLst>
          </a:prstGeom>
          <a:noFill/>
          <a:ln w="19050">
            <a:solidFill>
              <a:srgbClr val="F7981F"/>
            </a:solidFill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E7E5284-5436-0346-9821-297F4A864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702" y="1103066"/>
            <a:ext cx="520700" cy="3175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F1ABB2E-8EC3-2A48-8BD3-723CBDF4890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13" y="5338661"/>
            <a:ext cx="1136193" cy="1098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19">
            <a:extLst>
              <a:ext uri="{FF2B5EF4-FFF2-40B4-BE49-F238E27FC236}">
                <a16:creationId xmlns:a16="http://schemas.microsoft.com/office/drawing/2014/main" id="{3D713255-8743-094B-A048-D66F0141D853}"/>
              </a:ext>
            </a:extLst>
          </p:cNvPr>
          <p:cNvSpPr txBox="1"/>
          <p:nvPr/>
        </p:nvSpPr>
        <p:spPr>
          <a:xfrm>
            <a:off x="1756832" y="6390301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Users</a:t>
            </a:r>
            <a:endParaRPr lang="en-US" sz="1100" b="1" i="0" u="none" strike="noStrike" cap="none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61CE64C-6F9D-9245-B860-5F58121902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7056" y="1632435"/>
            <a:ext cx="2097025" cy="80841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6CA3D01-87DC-DA40-88A2-D114B83A28C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91210" y="2162871"/>
            <a:ext cx="554985" cy="554985"/>
          </a:xfrm>
          <a:prstGeom prst="rect">
            <a:avLst/>
          </a:prstGeom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31BAB3F-FF46-494D-ADC8-9528170DB154}"/>
              </a:ext>
            </a:extLst>
          </p:cNvPr>
          <p:cNvCxnSpPr>
            <a:cxnSpLocks/>
            <a:stCxn id="39" idx="2"/>
            <a:endCxn id="26" idx="0"/>
          </p:cNvCxnSpPr>
          <p:nvPr/>
        </p:nvCxnSpPr>
        <p:spPr>
          <a:xfrm>
            <a:off x="6322968" y="2802352"/>
            <a:ext cx="8053" cy="2138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EFDDA9D-940E-A844-AC0C-29CABDFCE933}"/>
              </a:ext>
            </a:extLst>
          </p:cNvPr>
          <p:cNvSpPr/>
          <p:nvPr/>
        </p:nvSpPr>
        <p:spPr>
          <a:xfrm>
            <a:off x="5055054" y="1288689"/>
            <a:ext cx="2535827" cy="1513663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pic>
        <p:nvPicPr>
          <p:cNvPr id="40" name="Shape 458">
            <a:extLst>
              <a:ext uri="{FF2B5EF4-FFF2-40B4-BE49-F238E27FC236}">
                <a16:creationId xmlns:a16="http://schemas.microsoft.com/office/drawing/2014/main" id="{E4E20F86-DAE6-AB42-B1E3-6FF8260A8F62}"/>
              </a:ext>
            </a:extLst>
          </p:cNvPr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191876" y="1030320"/>
            <a:ext cx="1630882" cy="252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173;p13">
            <a:extLst>
              <a:ext uri="{FF2B5EF4-FFF2-40B4-BE49-F238E27FC236}">
                <a16:creationId xmlns:a16="http://schemas.microsoft.com/office/drawing/2014/main" id="{9F7E631F-28EA-C84D-B79E-4C091A423FFB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74898" y="3483953"/>
            <a:ext cx="1675563" cy="8446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Right Arrow 41">
            <a:extLst>
              <a:ext uri="{FF2B5EF4-FFF2-40B4-BE49-F238E27FC236}">
                <a16:creationId xmlns:a16="http://schemas.microsoft.com/office/drawing/2014/main" id="{33D6C0F6-46C3-414E-A8B4-A4BCF7ED6AF6}"/>
              </a:ext>
            </a:extLst>
          </p:cNvPr>
          <p:cNvSpPr/>
          <p:nvPr/>
        </p:nvSpPr>
        <p:spPr>
          <a:xfrm>
            <a:off x="6870766" y="5396283"/>
            <a:ext cx="2535827" cy="1639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6BB8244-B7DC-7644-B56B-83A67346810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9485" y="1113409"/>
            <a:ext cx="2578100" cy="1905000"/>
          </a:xfrm>
          <a:prstGeom prst="rect">
            <a:avLst/>
          </a:prstGeom>
        </p:spPr>
      </p:pic>
      <p:sp>
        <p:nvSpPr>
          <p:cNvPr id="44" name="Google Shape;416;p15">
            <a:extLst>
              <a:ext uri="{FF2B5EF4-FFF2-40B4-BE49-F238E27FC236}">
                <a16:creationId xmlns:a16="http://schemas.microsoft.com/office/drawing/2014/main" id="{4A7EA294-02A3-534F-864A-042FE78F5F91}"/>
              </a:ext>
            </a:extLst>
          </p:cNvPr>
          <p:cNvSpPr/>
          <p:nvPr/>
        </p:nvSpPr>
        <p:spPr>
          <a:xfrm>
            <a:off x="9606855" y="4715179"/>
            <a:ext cx="1315500" cy="1640891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99999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5" name="Google Shape;418;p15">
            <a:extLst>
              <a:ext uri="{FF2B5EF4-FFF2-40B4-BE49-F238E27FC236}">
                <a16:creationId xmlns:a16="http://schemas.microsoft.com/office/drawing/2014/main" id="{AD53AD04-C66D-4F42-9782-2A69B284C6EB}"/>
              </a:ext>
            </a:extLst>
          </p:cNvPr>
          <p:cNvSpPr/>
          <p:nvPr/>
        </p:nvSpPr>
        <p:spPr>
          <a:xfrm>
            <a:off x="9713355" y="4793785"/>
            <a:ext cx="1060500" cy="101281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B7B7B7"/>
            </a:solidFill>
            <a:prstDash val="dashDot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  <p:pic>
        <p:nvPicPr>
          <p:cNvPr id="46" name="Google Shape;419;p15">
            <a:extLst>
              <a:ext uri="{FF2B5EF4-FFF2-40B4-BE49-F238E27FC236}">
                <a16:creationId xmlns:a16="http://schemas.microsoft.com/office/drawing/2014/main" id="{630372F6-5445-2F4D-AF93-41E57B8C2957}"/>
              </a:ext>
            </a:extLst>
          </p:cNvPr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0270256" y="5597537"/>
            <a:ext cx="586200" cy="485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20;p15">
            <a:extLst>
              <a:ext uri="{FF2B5EF4-FFF2-40B4-BE49-F238E27FC236}">
                <a16:creationId xmlns:a16="http://schemas.microsoft.com/office/drawing/2014/main" id="{76E01177-A4E1-2147-B27C-C0EBF007C879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0343330" y="6125821"/>
            <a:ext cx="732600" cy="72919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Up Arrow 47">
            <a:extLst>
              <a:ext uri="{FF2B5EF4-FFF2-40B4-BE49-F238E27FC236}">
                <a16:creationId xmlns:a16="http://schemas.microsoft.com/office/drawing/2014/main" id="{FC2C3C31-1303-CE45-8B23-96C976008AF5}"/>
              </a:ext>
            </a:extLst>
          </p:cNvPr>
          <p:cNvSpPr/>
          <p:nvPr/>
        </p:nvSpPr>
        <p:spPr>
          <a:xfrm>
            <a:off x="10187194" y="4217340"/>
            <a:ext cx="156135" cy="36576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triped Right Arrow 48">
            <a:extLst>
              <a:ext uri="{FF2B5EF4-FFF2-40B4-BE49-F238E27FC236}">
                <a16:creationId xmlns:a16="http://schemas.microsoft.com/office/drawing/2014/main" id="{B2E9043E-3811-F945-82F3-5E4DCBA771AF}"/>
              </a:ext>
            </a:extLst>
          </p:cNvPr>
          <p:cNvSpPr/>
          <p:nvPr/>
        </p:nvSpPr>
        <p:spPr>
          <a:xfrm rot="16200000">
            <a:off x="9984172" y="3237346"/>
            <a:ext cx="565733" cy="1596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triped Right Arrow 49">
            <a:extLst>
              <a:ext uri="{FF2B5EF4-FFF2-40B4-BE49-F238E27FC236}">
                <a16:creationId xmlns:a16="http://schemas.microsoft.com/office/drawing/2014/main" id="{FDBD463F-33E7-FD4E-BE1D-E8EEA6BCD14B}"/>
              </a:ext>
            </a:extLst>
          </p:cNvPr>
          <p:cNvSpPr/>
          <p:nvPr/>
        </p:nvSpPr>
        <p:spPr>
          <a:xfrm rot="10800000">
            <a:off x="7645270" y="1881962"/>
            <a:ext cx="1068330" cy="17096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Shape 319">
            <a:extLst>
              <a:ext uri="{FF2B5EF4-FFF2-40B4-BE49-F238E27FC236}">
                <a16:creationId xmlns:a16="http://schemas.microsoft.com/office/drawing/2014/main" id="{E76D326C-7995-BC43-A81B-29779F72D342}"/>
              </a:ext>
            </a:extLst>
          </p:cNvPr>
          <p:cNvSpPr txBox="1"/>
          <p:nvPr/>
        </p:nvSpPr>
        <p:spPr>
          <a:xfrm>
            <a:off x="4064173" y="3681213"/>
            <a:ext cx="1345669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.Js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5A6A5508-B6FF-3F4C-99FC-5A1B112CC97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7851" y="3705153"/>
            <a:ext cx="1203498" cy="1203498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FAF0EB5-7512-2847-8ECC-169D2143FA6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778235" y="3691347"/>
            <a:ext cx="355110" cy="380476"/>
          </a:xfrm>
          <a:prstGeom prst="rect">
            <a:avLst/>
          </a:prstGeom>
        </p:spPr>
      </p:pic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792F6B2D-B358-9E4A-86C0-F76C67902C9A}"/>
              </a:ext>
            </a:extLst>
          </p:cNvPr>
          <p:cNvCxnSpPr>
            <a:cxnSpLocks/>
            <a:stCxn id="39" idx="2"/>
            <a:endCxn id="52" idx="3"/>
          </p:cNvCxnSpPr>
          <p:nvPr/>
        </p:nvCxnSpPr>
        <p:spPr>
          <a:xfrm rot="5400000">
            <a:off x="4449884" y="2433818"/>
            <a:ext cx="1504550" cy="2241619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Google Shape;153;p13">
            <a:extLst>
              <a:ext uri="{FF2B5EF4-FFF2-40B4-BE49-F238E27FC236}">
                <a16:creationId xmlns:a16="http://schemas.microsoft.com/office/drawing/2014/main" id="{F4FC866B-B20E-4447-9BDE-ED998D671BDB}"/>
              </a:ext>
            </a:extLst>
          </p:cNvPr>
          <p:cNvSpPr txBox="1"/>
          <p:nvPr/>
        </p:nvSpPr>
        <p:spPr>
          <a:xfrm>
            <a:off x="4501948" y="3949834"/>
            <a:ext cx="1675563" cy="4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algn="ctr"/>
            <a:r>
              <a:rPr lang="en-US" sz="1100" b="1" dirty="0">
                <a:solidFill>
                  <a:srgbClr val="808080"/>
                </a:solidFill>
                <a:latin typeface="Open Sans"/>
                <a:ea typeface="Open Sans"/>
                <a:cs typeface="Open Sans"/>
                <a:sym typeface="Open Sans"/>
              </a:rPr>
              <a:t>REST API</a:t>
            </a:r>
            <a:endParaRPr sz="1100" b="1" dirty="0">
              <a:solidFill>
                <a:srgbClr val="80808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AE826C-E9EA-B548-9F5E-5D7156D3584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200000">
            <a:off x="8541960" y="5200681"/>
            <a:ext cx="190500" cy="2032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858E9EC-AF36-ED43-BA96-362E38A6B0C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16031630">
            <a:off x="7388428" y="5194573"/>
            <a:ext cx="190500" cy="203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6B2C88C-C332-1744-B17E-AA66974A862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834561" y="4101222"/>
            <a:ext cx="1146048" cy="36576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4EA09DD-806D-AA4F-BC1D-3F2F1BA7235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57006" y="4306902"/>
            <a:ext cx="414615" cy="4146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0256282D-A62E-D641-9295-D6E0BF28B9C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097700" y="5438725"/>
            <a:ext cx="467881" cy="467881"/>
          </a:xfrm>
          <a:prstGeom prst="rect">
            <a:avLst/>
          </a:prstGeom>
        </p:spPr>
      </p:pic>
      <p:sp>
        <p:nvSpPr>
          <p:cNvPr id="61" name="Striped Right Arrow 60">
            <a:extLst>
              <a:ext uri="{FF2B5EF4-FFF2-40B4-BE49-F238E27FC236}">
                <a16:creationId xmlns:a16="http://schemas.microsoft.com/office/drawing/2014/main" id="{2C27BBC1-A8DE-F74C-A277-1A4A221DC76A}"/>
              </a:ext>
            </a:extLst>
          </p:cNvPr>
          <p:cNvSpPr/>
          <p:nvPr/>
        </p:nvSpPr>
        <p:spPr>
          <a:xfrm rot="10800000">
            <a:off x="3673294" y="1835802"/>
            <a:ext cx="1290759" cy="1601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Left-Right Arrow 61">
            <a:extLst>
              <a:ext uri="{FF2B5EF4-FFF2-40B4-BE49-F238E27FC236}">
                <a16:creationId xmlns:a16="http://schemas.microsoft.com/office/drawing/2014/main" id="{2FE9C350-2FAD-8F43-983F-D9E2C77E61B9}"/>
              </a:ext>
            </a:extLst>
          </p:cNvPr>
          <p:cNvSpPr/>
          <p:nvPr/>
        </p:nvSpPr>
        <p:spPr>
          <a:xfrm>
            <a:off x="2104133" y="1835802"/>
            <a:ext cx="794038" cy="16017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Down Arrow 62">
            <a:extLst>
              <a:ext uri="{FF2B5EF4-FFF2-40B4-BE49-F238E27FC236}">
                <a16:creationId xmlns:a16="http://schemas.microsoft.com/office/drawing/2014/main" id="{3D090551-6E31-2147-AB7B-13515C147987}"/>
              </a:ext>
            </a:extLst>
          </p:cNvPr>
          <p:cNvSpPr/>
          <p:nvPr/>
        </p:nvSpPr>
        <p:spPr>
          <a:xfrm>
            <a:off x="3350256" y="3255173"/>
            <a:ext cx="164279" cy="4089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Up-Down Arrow 63">
            <a:extLst>
              <a:ext uri="{FF2B5EF4-FFF2-40B4-BE49-F238E27FC236}">
                <a16:creationId xmlns:a16="http://schemas.microsoft.com/office/drawing/2014/main" id="{3067B190-87E1-9941-B1E1-A750281B971A}"/>
              </a:ext>
            </a:extLst>
          </p:cNvPr>
          <p:cNvSpPr/>
          <p:nvPr/>
        </p:nvSpPr>
        <p:spPr>
          <a:xfrm>
            <a:off x="1642240" y="2643333"/>
            <a:ext cx="164278" cy="10618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E6E32-00F0-FC4C-921A-B4FFEE7C7E6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639779" y="2547012"/>
            <a:ext cx="1314450" cy="469446"/>
          </a:xfrm>
          <a:prstGeom prst="rect">
            <a:avLst/>
          </a:prstGeom>
        </p:spPr>
      </p:pic>
      <p:sp>
        <p:nvSpPr>
          <p:cNvPr id="65" name="Up-Down Arrow 64">
            <a:extLst>
              <a:ext uri="{FF2B5EF4-FFF2-40B4-BE49-F238E27FC236}">
                <a16:creationId xmlns:a16="http://schemas.microsoft.com/office/drawing/2014/main" id="{E58C3F70-D755-A243-AB23-396D36584C0A}"/>
              </a:ext>
            </a:extLst>
          </p:cNvPr>
          <p:cNvSpPr/>
          <p:nvPr/>
        </p:nvSpPr>
        <p:spPr>
          <a:xfrm>
            <a:off x="6247824" y="2773161"/>
            <a:ext cx="156134" cy="216217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triped Right Arrow 65">
            <a:extLst>
              <a:ext uri="{FF2B5EF4-FFF2-40B4-BE49-F238E27FC236}">
                <a16:creationId xmlns:a16="http://schemas.microsoft.com/office/drawing/2014/main" id="{A0468209-65B6-5643-B05A-9A9BC73B2CF7}"/>
              </a:ext>
            </a:extLst>
          </p:cNvPr>
          <p:cNvSpPr/>
          <p:nvPr/>
        </p:nvSpPr>
        <p:spPr>
          <a:xfrm rot="10800000">
            <a:off x="4133344" y="4216618"/>
            <a:ext cx="2157519" cy="169603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Shape 319">
            <a:extLst>
              <a:ext uri="{FF2B5EF4-FFF2-40B4-BE49-F238E27FC236}">
                <a16:creationId xmlns:a16="http://schemas.microsoft.com/office/drawing/2014/main" id="{187037F2-26EB-8447-AA44-A30E08338BD8}"/>
              </a:ext>
            </a:extLst>
          </p:cNvPr>
          <p:cNvSpPr txBox="1"/>
          <p:nvPr/>
        </p:nvSpPr>
        <p:spPr>
          <a:xfrm>
            <a:off x="6713536" y="4696131"/>
            <a:ext cx="1421606" cy="342101"/>
          </a:xfrm>
          <a:prstGeom prst="rect">
            <a:avLst/>
          </a:prstGeom>
          <a:noFill/>
          <a:ln>
            <a:noFill/>
          </a:ln>
        </p:spPr>
        <p:txBody>
          <a:bodyPr lIns="68575" tIns="68575" rIns="68575" bIns="68575" anchor="ctr" anchorCtr="0">
            <a:noAutofit/>
          </a:bodyPr>
          <a:lstStyle/>
          <a:p>
            <a:pPr lvl="0" algn="ctr">
              <a:buClr>
                <a:srgbClr val="808080"/>
              </a:buClr>
              <a:buSzPct val="25000"/>
            </a:pPr>
            <a:r>
              <a:rPr lang="en-US" sz="1400" b="1" dirty="0">
                <a:solidFill>
                  <a:schemeClr val="tx2"/>
                </a:solidFill>
                <a:ea typeface="Open Sans"/>
                <a:cs typeface="Open Sans"/>
                <a:sym typeface="Open Sans"/>
              </a:rPr>
              <a:t>TensorFlow</a:t>
            </a:r>
            <a:r>
              <a:rPr lang="en-US" sz="1400" b="1" dirty="0">
                <a:solidFill>
                  <a:srgbClr val="EC642B"/>
                </a:solidFill>
                <a:ea typeface="Open Sans"/>
                <a:cs typeface="Open Sans"/>
                <a:sym typeface="Open Sans"/>
              </a:rPr>
              <a:t>Lite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DC6094-69B3-2C4C-97F0-1162E6814B1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401892" y="4715586"/>
            <a:ext cx="355110" cy="3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5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03AE127-802C-459A-A612-DB85B67F0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0636DA-D27F-824A-8E8F-4EDBA4F98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950" y="1179151"/>
            <a:ext cx="3300646" cy="4463889"/>
          </a:xfrm>
        </p:spPr>
        <p:txBody>
          <a:bodyPr anchor="ctr">
            <a:normAutofit/>
          </a:bodyPr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323D83D-50D6-4040-A58B-FCEA340F88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1FE6BB-DFB2-4080-9B5E-076EF5DDE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6670" y="1442595"/>
            <a:ext cx="0" cy="393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188B7-FABA-E442-951E-DC48A66AE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8918" y="1109145"/>
            <a:ext cx="6341016" cy="4603900"/>
          </a:xfrm>
        </p:spPr>
        <p:txBody>
          <a:bodyPr anchor="ctr">
            <a:normAutofit/>
          </a:bodyPr>
          <a:lstStyle/>
          <a:p>
            <a:r>
              <a:rPr lang="en-US"/>
              <a:t>Mobile App</a:t>
            </a:r>
          </a:p>
          <a:p>
            <a:r>
              <a:rPr lang="en-US"/>
              <a:t>Web App </a:t>
            </a:r>
            <a:r>
              <a:rPr lang="en-US">
                <a:hlinkClick r:id="rId2"/>
              </a:rPr>
              <a:t>http://amplify-angular-app.s3-website-us-east-1.amazonaws.com/</a:t>
            </a:r>
            <a:r>
              <a:rPr lang="en-US"/>
              <a:t> </a:t>
            </a:r>
          </a:p>
          <a:p>
            <a:r>
              <a:rPr lang="en-US"/>
              <a:t>Chat Bot - Alexa </a:t>
            </a:r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10FD715-4DCE-4779-B634-EC78315E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64139" y="0"/>
            <a:ext cx="842596" cy="461628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23370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100</Words>
  <Application>Microsoft Macintosh PowerPoint</Application>
  <PresentationFormat>Widescreen</PresentationFormat>
  <Paragraphs>34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Helvetica Neue</vt:lpstr>
      <vt:lpstr>Open Sans</vt:lpstr>
      <vt:lpstr>Trebuchet MS</vt:lpstr>
      <vt:lpstr>Wingdings 3</vt:lpstr>
      <vt:lpstr>Facet</vt:lpstr>
      <vt:lpstr>iChappal</vt:lpstr>
      <vt:lpstr>Introduction</vt:lpstr>
      <vt:lpstr>Technology Highlights</vt:lpstr>
      <vt:lpstr>Architecture diagram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iChappal</dc:title>
  <dc:creator>FNU Manoj Kumar</dc:creator>
  <cp:lastModifiedBy>FNU Manoj Kumar</cp:lastModifiedBy>
  <cp:revision>14</cp:revision>
  <dcterms:created xsi:type="dcterms:W3CDTF">2018-12-07T05:24:52Z</dcterms:created>
  <dcterms:modified xsi:type="dcterms:W3CDTF">2018-12-07T22:20:53Z</dcterms:modified>
</cp:coreProperties>
</file>